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3"/>
  </p:notesMasterIdLst>
  <p:handoutMasterIdLst>
    <p:handoutMasterId r:id="rId34"/>
  </p:handoutMasterIdLst>
  <p:sldIdLst>
    <p:sldId id="256" r:id="rId3"/>
    <p:sldId id="303" r:id="rId4"/>
    <p:sldId id="326" r:id="rId5"/>
    <p:sldId id="334" r:id="rId6"/>
    <p:sldId id="304" r:id="rId7"/>
    <p:sldId id="259" r:id="rId8"/>
    <p:sldId id="305" r:id="rId9"/>
    <p:sldId id="325" r:id="rId10"/>
    <p:sldId id="300" r:id="rId11"/>
    <p:sldId id="285" r:id="rId12"/>
    <p:sldId id="301" r:id="rId13"/>
    <p:sldId id="286" r:id="rId14"/>
    <p:sldId id="306" r:id="rId15"/>
    <p:sldId id="269" r:id="rId16"/>
    <p:sldId id="260" r:id="rId17"/>
    <p:sldId id="307" r:id="rId18"/>
    <p:sldId id="308" r:id="rId19"/>
    <p:sldId id="309" r:id="rId20"/>
    <p:sldId id="310" r:id="rId21"/>
    <p:sldId id="311" r:id="rId22"/>
    <p:sldId id="313" r:id="rId23"/>
    <p:sldId id="318" r:id="rId24"/>
    <p:sldId id="319" r:id="rId25"/>
    <p:sldId id="314" r:id="rId26"/>
    <p:sldId id="315" r:id="rId27"/>
    <p:sldId id="317" r:id="rId28"/>
    <p:sldId id="320" r:id="rId29"/>
    <p:sldId id="321" r:id="rId30"/>
    <p:sldId id="323" r:id="rId31"/>
    <p:sldId id="324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FFFFFF"/>
        </a:solidFill>
        <a:latin typeface="Times New Roman" pitchFamily="18" charset="0"/>
        <a:ea typeface="ヒラギノ明朝 ProN W3"/>
        <a:cs typeface="ヒラギノ明朝 ProN W3"/>
        <a:sym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 autoAdjust="0"/>
    <p:restoredTop sz="94872" autoAdjust="0"/>
  </p:normalViewPr>
  <p:slideViewPr>
    <p:cSldViewPr>
      <p:cViewPr varScale="1">
        <p:scale>
          <a:sx n="115" d="100"/>
          <a:sy n="115" d="100"/>
        </p:scale>
        <p:origin x="5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fld id="{994F319A-75B4-4A60-B26C-788E0769066F}" type="datetimeFigureOut">
              <a:rPr lang="en-US"/>
              <a:pPr>
                <a:defRPr/>
              </a:pPr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</a:lstStyle>
          <a:p>
            <a:pPr>
              <a:defRPr/>
            </a:pPr>
            <a:fld id="{7C1A83F2-D70A-447B-87B6-717AA1107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D3644-0887-4810-B58B-18A6FC4CAADC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BA364-56C9-4324-AB95-2BCB25638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15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3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84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04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16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68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4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1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4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82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59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86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64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6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4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222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405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89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61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4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75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62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you have problems: Inform the Helpdesk for assistance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9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7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1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A364-56C9-4324-AB95-2BCB256384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BDBCB-3AE1-43AA-B952-8B8DC22DB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54EC1-5CCE-4915-A248-C2502E368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0574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019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3CE70-7C87-4ACD-995F-3398AB20C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5765-C554-469F-A0A0-26AF04F0A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903F8-2B53-4F84-AAF7-CF43EE557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5DB5-D766-4BC1-BCCD-24903AA2F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34177-B4CC-44E6-8FAD-A39FA17EB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23440-FEF4-4B34-9B3B-A71D0655A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4DE0-506E-4E40-9A65-431818749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4C28D-83E4-4783-8173-01A8137C3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97196-FCEE-45D2-B6DC-6C832DE62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25232-A50E-4738-8492-788E67B41D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1D369-0F65-4CAE-8F0C-F33DBF1BD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65A66-62B3-42CC-9EED-7C3BA32BA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0"/>
            <a:ext cx="20574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0"/>
            <a:ext cx="6019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A0548-5660-465A-9319-94A2F828B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C7604-1300-4DDC-850E-E5FDF9CCC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C390C-E908-49D4-BD31-DB64156C6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D5BB7-115A-4DE0-9301-09E918D12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790E9-68BB-451D-A7A8-04A0F46D7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C4EC9-2846-49AA-88D2-05D4FCA14A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31B4-3046-46BC-9DE6-1B27DCA63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04819-FB8E-483D-BDDB-A66232EAC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  <a:p>
            <a:pPr lvl="4"/>
            <a:r>
              <a:rPr lang="en-US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CCEC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CC2A039-236D-4C1C-829F-209EE70D9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CC99FF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CCFFFF"/>
        </a:buClr>
        <a:buSzPct val="69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CC99FF"/>
        </a:buClr>
        <a:buSzPct val="64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229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  <a:p>
            <a:pPr lvl="4"/>
            <a:r>
              <a:rPr lang="en-US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BFC7AB3D-A21C-4406-AA71-13B57465F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CC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CC99FF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CCFFFF"/>
        </a:buClr>
        <a:buSzPct val="69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CC99FF"/>
        </a:buClr>
        <a:buSzPct val="64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CCFFFF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DPChelp@ui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ragoncenter.uic.edu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hicago.medicine.uic.edu/education/student_services_support/c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hicago.medicine.uic.edu/education/student_services_suppo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0"/>
            <a:ext cx="825500" cy="6858000"/>
          </a:xfrm>
          <a:prstGeom prst="rect">
            <a:avLst/>
          </a:prstGeom>
          <a:solidFill>
            <a:srgbClr val="CCFFFF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0" y="3543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28829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1650" y="2101850"/>
            <a:ext cx="2971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8200" y="3860800"/>
            <a:ext cx="29972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0" y="0"/>
            <a:ext cx="7467600" cy="25146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Technology</a:t>
            </a:r>
            <a:b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</a:br>
            <a:r>
              <a:rPr lang="en-US" sz="2800" dirty="0">
                <a:solidFill>
                  <a:srgbClr val="CCE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At UIC &amp; the </a:t>
            </a:r>
            <a:br>
              <a:rPr lang="en-US" sz="2800" dirty="0">
                <a:solidFill>
                  <a:srgbClr val="CCE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</a:br>
            <a:r>
              <a:rPr lang="en-US" sz="2800" dirty="0">
                <a:solidFill>
                  <a:srgbClr val="CCE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College of Medicine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</a:b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Community issues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7772400" cy="4876800"/>
          </a:xfrm>
        </p:spPr>
        <p:txBody>
          <a:bodyPr rIns="13208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Consideration for others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Lost and Found 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OSA main desk, Student Center West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Temperatures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Variable - hot or cold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Wear layers if needed</a:t>
            </a:r>
            <a:endParaRPr lang="en-US" sz="2400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Doors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Do Not Prop Open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Move sign to Unoccupied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Electrical</a:t>
            </a:r>
          </a:p>
          <a:p>
            <a:pPr lvl="3" eaLnBrk="1" hangingPunct="1">
              <a:buFont typeface="Arial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Limited # outlets</a:t>
            </a:r>
            <a:endParaRPr lang="en-US" sz="2400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  <a:p>
            <a:pPr marL="39688" indent="0" eaLnBrk="1" hangingPunct="1">
              <a:buFont typeface="Wingdings" charset="0"/>
              <a:buNone/>
              <a:defRPr/>
            </a:pP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760" y="3581400"/>
            <a:ext cx="1844239" cy="3276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035" y="3581399"/>
            <a:ext cx="1847165" cy="328547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Building Service Staff Members</a:t>
            </a:r>
          </a:p>
        </p:txBody>
      </p:sp>
      <p:pic>
        <p:nvPicPr>
          <p:cNvPr id="13317" name="Picture 1" descr="IMG_28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163" y="2438400"/>
            <a:ext cx="5092701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 descr="IMG_285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9700" y="1676400"/>
            <a:ext cx="51943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Physical plant issues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Pick up after yourself</a:t>
            </a:r>
          </a:p>
          <a:p>
            <a:pPr lvl="1"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Recycle!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Food and Drink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Lounges </a:t>
            </a:r>
          </a:p>
          <a:p>
            <a:pPr lvl="1"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Fridges</a:t>
            </a:r>
          </a:p>
          <a:p>
            <a:pPr lvl="1"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Microwaves</a:t>
            </a:r>
          </a:p>
        </p:txBody>
      </p:sp>
      <p:pic>
        <p:nvPicPr>
          <p:cNvPr id="14341" name="Picture 1" descr="edelfoo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057400"/>
            <a:ext cx="3810000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Physical plant issues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Pick up after yourself</a:t>
            </a:r>
          </a:p>
          <a:p>
            <a:pPr lvl="1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Recycle!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Food and Drink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Lounges </a:t>
            </a:r>
          </a:p>
          <a:p>
            <a:pPr lvl="1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Fridges</a:t>
            </a:r>
          </a:p>
          <a:p>
            <a:pPr lvl="1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Microwaves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Do not encourage </a:t>
            </a:r>
          </a:p>
          <a:p>
            <a:pPr marL="446088" lvl="1" indent="0" eaLnBrk="1" hangingPunct="1">
              <a:buFont typeface="Wingdings" charset="0"/>
              <a:buNone/>
              <a:defRPr/>
            </a:pPr>
            <a:r>
              <a:rPr lang="en-US" sz="32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these guys to move in</a:t>
            </a:r>
          </a:p>
        </p:txBody>
      </p:sp>
      <p:pic>
        <p:nvPicPr>
          <p:cNvPr id="33796" name="Picture 1" descr="edelf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3810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mou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8988"/>
            <a:ext cx="3810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Email at UIC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rIns="13208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sym typeface="Arial" charset="0"/>
              </a:rPr>
              <a:t>Do not forward your UIC mail to Gmail, Yahoo, Hotmail, AOL, etc.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 err="1">
                <a:solidFill>
                  <a:srgbClr val="92D050"/>
                </a:solidFill>
                <a:sym typeface="Arial" charset="0"/>
              </a:rPr>
              <a:t>GoogleApps@UIC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Arial" charset="0"/>
              </a:rPr>
              <a:t> </a:t>
            </a:r>
            <a:r>
              <a:rPr lang="en-US" sz="2800" dirty="0">
                <a:sym typeface="Arial" charset="0"/>
              </a:rPr>
              <a:t>is a suite of tools used for communication and collaboration. It includes Gmail, Google Docs, Google Sites, Google Groups and Google Calendar.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800" dirty="0">
                <a:sym typeface="Arial" charset="0"/>
              </a:rPr>
              <a:t>You must create your own </a:t>
            </a:r>
            <a:r>
              <a:rPr lang="en-US" sz="2800" dirty="0" err="1">
                <a:sym typeface="Arial" charset="0"/>
              </a:rPr>
              <a:t>GoogleApps@UIC</a:t>
            </a:r>
            <a:r>
              <a:rPr lang="en-US" sz="2800" dirty="0">
                <a:sym typeface="Arial" charset="0"/>
              </a:rPr>
              <a:t> account from the ACCC web site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For more info:</a:t>
            </a:r>
          </a:p>
          <a:p>
            <a:pPr marL="782638" lvl="1" eaLnBrk="1" hangingPunct="1">
              <a:buFont typeface="Wingdings" charset="0"/>
              <a:buChar char="n"/>
              <a:defRPr/>
            </a:pPr>
            <a:r>
              <a:rPr lang="en-US" sz="2400" dirty="0">
                <a:sym typeface="Arial" charset="0"/>
              </a:rPr>
              <a:t>http://accc.uic.edu/service/googleapps/</a:t>
            </a:r>
            <a:endParaRPr lang="en-US" dirty="0">
              <a:sym typeface="Arial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Back Up Your Data!!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Everyone loses data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It</a:t>
            </a:r>
            <a:r>
              <a:rPr lang="ja-JP" alt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’</a:t>
            </a: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s a question of WHEN not IF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Easier to get back to work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Use the cloud, an external drive, burn to DVD, save to UIC </a:t>
            </a:r>
            <a:r>
              <a:rPr lang="en-US" sz="2800" dirty="0" err="1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webdisk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, Google Drive, Box, etc.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http://</a:t>
            </a:r>
            <a:r>
              <a:rPr lang="en-US" sz="2800" dirty="0" err="1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uofi.box.com</a:t>
            </a: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Wireless computing at UIC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Much of our building and campus has wireless access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Can print to campus printers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Requires some configuration/set up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For more info:</a:t>
            </a:r>
          </a:p>
          <a:p>
            <a:pPr marL="782638" lvl="1" eaLnBrk="1" hangingPunct="1">
              <a:defRPr/>
            </a:pPr>
            <a:r>
              <a:rPr lang="en-US" sz="2400" dirty="0"/>
              <a:t>http://accc.uic.edu/service/wireless/</a:t>
            </a:r>
            <a:endParaRPr lang="en-US" dirty="0"/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You can do this yourself!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But see us if you need more help</a:t>
            </a:r>
          </a:p>
        </p:txBody>
      </p:sp>
    </p:spTree>
    <p:extLst>
      <p:ext uri="{BB962C8B-B14F-4D97-AF65-F5344CB8AC3E}">
        <p14:creationId xmlns:p14="http://schemas.microsoft.com/office/powerpoint/2010/main" val="77664751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 Student Computer Lab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810000" cy="4876800"/>
          </a:xfrm>
        </p:spPr>
        <p:txBody>
          <a:bodyPr rIns="132080"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6 PCs and 3 Macs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3 Printers in lab</a:t>
            </a:r>
          </a:p>
          <a:p>
            <a:pPr marL="78263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2 black &amp; white HP laser printers</a:t>
            </a:r>
          </a:p>
          <a:p>
            <a:pPr marL="78263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One color printer (costs 10x more to use!)</a:t>
            </a:r>
          </a:p>
          <a:p>
            <a:pPr marL="433388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3 printers upstairs in Learning </a:t>
            </a:r>
            <a:r>
              <a:rPr lang="en-US" sz="28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Ctr</a:t>
            </a: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38400"/>
            <a:ext cx="4099560" cy="34939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COM Student Computer Lab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458200" cy="36957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Computer software</a:t>
            </a:r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Microsoft Office, web browsers,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Scanner/ Copier by Blue Lockers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Free scanning to USB sticks (Cannot scan to email)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Copies 10 cents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810000"/>
            <a:ext cx="6434328" cy="28822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50806_111008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71800"/>
            <a:ext cx="3565358" cy="3200400"/>
          </a:xfrm>
          <a:prstGeom prst="rect">
            <a:avLst/>
          </a:prstGeom>
        </p:spPr>
      </p:pic>
      <p:sp>
        <p:nvSpPr>
          <p:cNvPr id="38913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Printing: U-Print system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6324600" cy="4876800"/>
          </a:xfrm>
        </p:spPr>
        <p:txBody>
          <a:bodyPr rIns="13208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sz="2800" dirty="0"/>
              <a:t>http://</a:t>
            </a:r>
            <a:r>
              <a:rPr lang="en-US" sz="2800" dirty="0" err="1"/>
              <a:t>accc.uic.edu</a:t>
            </a:r>
            <a:r>
              <a:rPr lang="en-US" sz="2800" dirty="0"/>
              <a:t>/services/printing</a:t>
            </a: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We have printers in </a:t>
            </a:r>
            <a:r>
              <a:rPr lang="en-US" sz="2000" dirty="0" err="1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Edelstone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 and on floors 2/3/4 in the Learning Center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The job is saved for up to 4 </a:t>
            </a: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hours, </a:t>
            </a:r>
          </a:p>
          <a:p>
            <a:pPr marL="39688" indent="0" eaLnBrk="1" hangingPunct="1"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     after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that the job is gone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Go to ANY Print station on campus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Login to see list of all documents you </a:t>
            </a:r>
            <a:endParaRPr lang="en-US" sz="2000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39688" indent="0" eaLnBrk="1" hangingPunct="1"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   requested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to be printed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Select item to print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Can print from wireless too</a:t>
            </a:r>
          </a:p>
          <a:p>
            <a:pPr marL="39688" indent="0" eaLnBrk="1" hangingPunct="1"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41249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Helpdesk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Chiquita</a:t>
            </a:r>
            <a:r>
              <a:rPr lang="en-US" dirty="0"/>
              <a:t>, Anna, Victor</a:t>
            </a: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Helpdesk Office is located in B26 near the blue lockers</a:t>
            </a:r>
            <a:endParaRPr lang="en-US" dirty="0"/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Computer help office hours: 9 am – 4:30 pm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Contact info</a:t>
            </a:r>
          </a:p>
          <a:p>
            <a:pPr marL="78263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  <a:hlinkClick r:id="rId3"/>
              </a:rPr>
              <a:t>MDPChelp@uic.edu</a:t>
            </a:r>
            <a:endParaRPr lang="en-US" sz="24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782638" lvl="1" eaLnBrk="1" hangingPunct="1">
              <a:defRPr/>
            </a:pPr>
            <a:r>
              <a:rPr lang="en-US" sz="1600" u="sng" dirty="0" smtClean="0"/>
              <a:t>http://chicago.medicine.uic.edu/education/student_services_support/computing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25232-A50E-4738-8492-788E67B41D6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U-Print continued…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88" indent="0">
              <a:buFont typeface="Wingdings" charset="0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Given $15 allowance per semester for printing</a:t>
            </a:r>
            <a:endParaRPr lang="en-US" dirty="0">
              <a:latin typeface="Helvetica Light"/>
              <a:cs typeface="Helvetica Light"/>
              <a:sym typeface="Arial" charset="0"/>
            </a:endParaRPr>
          </a:p>
          <a:p>
            <a:r>
              <a:rPr lang="en-US" dirty="0">
                <a:latin typeface="Helvetica Light"/>
                <a:cs typeface="Helvetica Light"/>
              </a:rPr>
              <a:t>Charges – </a:t>
            </a:r>
          </a:p>
          <a:p>
            <a:endParaRPr lang="en-US" dirty="0">
              <a:latin typeface="Helvetica Light"/>
              <a:cs typeface="Helvetica Light"/>
            </a:endParaRPr>
          </a:p>
          <a:p>
            <a:pPr>
              <a:buFont typeface="Wingdings" charset="0"/>
              <a:buChar char="n"/>
              <a:defRPr/>
            </a:pPr>
            <a:r>
              <a:rPr lang="en-US" dirty="0">
                <a:latin typeface="Helvetica Light"/>
                <a:cs typeface="Helvetica Light"/>
                <a:sym typeface="Arial" charset="0"/>
              </a:rPr>
              <a:t>If you exceed the allowance, add money to </a:t>
            </a:r>
            <a:r>
              <a:rPr lang="en-US" dirty="0" err="1">
                <a:latin typeface="Helvetica Light"/>
                <a:cs typeface="Helvetica Light"/>
                <a:sym typeface="Arial" charset="0"/>
              </a:rPr>
              <a:t>iCard</a:t>
            </a:r>
            <a:r>
              <a:rPr lang="en-US" dirty="0">
                <a:latin typeface="Helvetica Light"/>
                <a:cs typeface="Helvetica Light"/>
                <a:sym typeface="Arial" charset="0"/>
              </a:rPr>
              <a:t> using Dragon $</a:t>
            </a:r>
          </a:p>
          <a:p>
            <a:pPr marL="382588" lvl="2" indent="-342900">
              <a:spcBef>
                <a:spcPts val="700"/>
              </a:spcBef>
              <a:buSzPct val="80000"/>
              <a:buFont typeface="Wingdings" charset="0"/>
              <a:buChar char="n"/>
              <a:defRPr/>
            </a:pPr>
            <a:endParaRPr lang="en-US" sz="2900" dirty="0"/>
          </a:p>
          <a:p>
            <a:pPr marL="382588" lvl="2" indent="-342900">
              <a:spcBef>
                <a:spcPts val="700"/>
              </a:spcBef>
              <a:buSzPct val="80000"/>
              <a:buFont typeface="Wingdings" charset="0"/>
              <a:buChar char="n"/>
              <a:defRPr/>
            </a:pPr>
            <a:r>
              <a:rPr lang="en-US" sz="3200" dirty="0"/>
              <a:t>http://dragoncenter.uic.edu</a:t>
            </a:r>
          </a:p>
          <a:p>
            <a:pPr>
              <a:buFont typeface="Wingdings" charset="0"/>
              <a:buChar char="n"/>
              <a:defRPr/>
            </a:pPr>
            <a:endParaRPr lang="en-US" dirty="0">
              <a:latin typeface="Helvetica Light"/>
              <a:cs typeface="Helvetica Light"/>
              <a:sym typeface="Arial" charset="0"/>
            </a:endParaRPr>
          </a:p>
          <a:p>
            <a:pPr marL="382588" lvl="2" indent="-342900">
              <a:spcBef>
                <a:spcPts val="700"/>
              </a:spcBef>
              <a:buSzPct val="80000"/>
            </a:pPr>
            <a:endParaRPr lang="en-US" u="sng" dirty="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  <a:hlinkClick r:id="rId3"/>
            </a:endParaRPr>
          </a:p>
          <a:p>
            <a:pPr marL="382588" lvl="2" indent="-342900">
              <a:spcBef>
                <a:spcPts val="700"/>
              </a:spcBef>
              <a:buSzPct val="80000"/>
            </a:pPr>
            <a:endParaRPr lang="en-US" u="sng" dirty="0">
              <a:solidFill>
                <a:srgbClr val="99CCFF"/>
              </a:solidFill>
              <a:effectLst>
                <a:outerShdw blurRad="38100" dist="38100" dir="2700000" algn="tl">
                  <a:srgbClr val="FFFFFF"/>
                </a:outerShdw>
              </a:effectLst>
              <a:hlinkClick r:id="rId3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743200"/>
            <a:ext cx="424815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in_Dollars_Ic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5486400"/>
            <a:ext cx="2286000" cy="101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U-Print FAQ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648200"/>
          </a:xfrm>
        </p:spPr>
        <p:txBody>
          <a:bodyPr rIns="132080"/>
          <a:lstStyle/>
          <a:p>
            <a:pPr marL="490538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You get three $15 allowances per year: </a:t>
            </a:r>
          </a:p>
          <a:p>
            <a:pPr marL="83978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Fall, Spring and Summer</a:t>
            </a:r>
          </a:p>
          <a:p>
            <a:pPr marL="83978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It starts at the beginning of each semester, first day of classes</a:t>
            </a:r>
          </a:p>
          <a:p>
            <a:pPr marL="839788" lvl="1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It is NOT taken from your fees</a:t>
            </a:r>
          </a:p>
          <a:p>
            <a:pPr marL="490538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It doesn’t roll over at the end of the semester</a:t>
            </a:r>
          </a:p>
          <a:p>
            <a:pPr marL="490538"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Bad print? Stop by Helpdesk in </a:t>
            </a:r>
            <a:r>
              <a:rPr lang="en-US" sz="28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Edelstone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and we can reprint it.</a:t>
            </a:r>
          </a:p>
        </p:txBody>
      </p:sp>
    </p:spTree>
    <p:extLst>
      <p:ext uri="{BB962C8B-B14F-4D97-AF65-F5344CB8AC3E}">
        <p14:creationId xmlns:p14="http://schemas.microsoft.com/office/powerpoint/2010/main" val="423556843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Blackboard.uic.edu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91" y="1981200"/>
            <a:ext cx="7805219" cy="46101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Blackboard.uic.edu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Register for classes!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Read the Syllabus &amp; Schedule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Contact the course director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Need PowerPoint &amp; Acrobat Reader </a:t>
            </a:r>
          </a:p>
          <a:p>
            <a:pPr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Free from </a:t>
            </a:r>
            <a:r>
              <a:rPr lang="en-US" sz="24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webstore.illinois.edu</a:t>
            </a:r>
            <a:endParaRPr lang="en-US" sz="24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Lecture captures will be linked here and through here you can get to </a:t>
            </a:r>
            <a:r>
              <a:rPr lang="en-US" sz="28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EchoCenter</a:t>
            </a: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Echo recordings</a:t>
            </a:r>
          </a:p>
        </p:txBody>
      </p:sp>
      <p:sp>
        <p:nvSpPr>
          <p:cNvPr id="43010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You can subscribe to these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Supplement not replacement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Primarily for review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Faculty can opt out</a:t>
            </a:r>
          </a:p>
          <a:p>
            <a:pPr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Patient videos</a:t>
            </a:r>
          </a:p>
          <a:p>
            <a:pPr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Pre-publication research</a:t>
            </a:r>
          </a:p>
          <a:p>
            <a:pPr marL="39688" indent="0">
              <a:buFont typeface="Wingdings" charset="0"/>
              <a:buNone/>
              <a:defRPr/>
            </a:pPr>
            <a:endParaRPr lang="en-US" dirty="0"/>
          </a:p>
        </p:txBody>
      </p:sp>
      <p:pic>
        <p:nvPicPr>
          <p:cNvPr id="6" name="Picture 5" descr="home_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5286375"/>
            <a:ext cx="486727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89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Echo recordings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5420" b="5420"/>
          <a:stretch>
            <a:fillRect/>
          </a:stretch>
        </p:blipFill>
        <p:spPr>
          <a:xfrm>
            <a:off x="685800" y="1828800"/>
            <a:ext cx="7772400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33112-27C5-2040-87F4-6F89CBFCB96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1988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rIns="39688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Goldberg building (N.E. corner Taylor &amp;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Damen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-- 1 block S. and 1 block W.)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Student residence halls</a:t>
            </a:r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Charge for wireless access in dorm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East side of campus (Daley Library, SEL SCE and other locations)</a:t>
            </a:r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Same software as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Edelstone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Computer lab</a:t>
            </a:r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Same U-Print system with same $15 quota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Other Campus Computing Labs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ACCC - http://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accc.uic.edu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55355"/>
            <a:ext cx="6705600" cy="492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Software: </a:t>
            </a:r>
            <a:r>
              <a:rPr lang="en-US" sz="4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webstore.illinois.edu</a:t>
            </a: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433388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Microsoft Office 365 $FREE</a:t>
            </a:r>
          </a:p>
          <a:p>
            <a:pPr marL="433388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Microsoft Windows Upgrade $FREE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Symantec Anti-virus </a:t>
            </a:r>
            <a:r>
              <a:rPr lang="en-US" dirty="0">
                <a:effectLst>
                  <a:outerShdw blurRad="38100" dist="38100" dir="2700000" algn="tl" rotWithShape="0">
                    <a:srgbClr val="808080"/>
                  </a:outerShdw>
                </a:effectLst>
              </a:rPr>
              <a:t>$FREE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 rotWithShape="0">
                    <a:srgbClr val="808080"/>
                  </a:outerShdw>
                </a:effectLst>
              </a:rPr>
              <a:t>Adobe &amp; Apple software (Reduced cost)</a:t>
            </a:r>
            <a:endParaRPr lang="en-US" dirty="0"/>
          </a:p>
          <a:p>
            <a:pPr marL="433388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Statistical software and more (prices vary</a:t>
            </a: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)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sz="4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Hardware: </a:t>
            </a:r>
            <a:r>
              <a:rPr lang="en-US" sz="40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Microstation</a:t>
            </a:r>
            <a:endParaRPr lang="en-US" sz="4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Apple 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computers</a:t>
            </a:r>
          </a:p>
          <a:p>
            <a:pPr marL="78263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Includes reduced priced laptop bundles</a:t>
            </a:r>
          </a:p>
          <a:p>
            <a:pPr marL="78263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Educational discount</a:t>
            </a:r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Some 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parts and accessories</a:t>
            </a:r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DO NOT BUY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Software 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here, use </a:t>
            </a:r>
            <a:r>
              <a:rPr lang="en-US" sz="28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Webstore</a:t>
            </a:r>
            <a:endParaRPr lang="en-US" dirty="0"/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In the bookstore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in SCW 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or at SCE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Classroom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Tony, Darnell</a:t>
            </a:r>
            <a:endParaRPr lang="en-US" dirty="0"/>
          </a:p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Office is located in 315 </a:t>
            </a:r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Contact </a:t>
            </a: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info</a:t>
            </a:r>
          </a:p>
          <a:p>
            <a:pPr marL="782638" lvl="1"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MDPChelp@uic.edu</a:t>
            </a:r>
            <a:endParaRPr lang="en-US" sz="2000" dirty="0"/>
          </a:p>
          <a:p>
            <a:pPr marL="782638" lvl="1" eaLnBrk="1" hangingPunct="1">
              <a:defRPr/>
            </a:pPr>
            <a:r>
              <a:rPr lang="en-US" sz="2000" u="sng" dirty="0"/>
              <a:t>http://chicago.medicine.uic.edu/education/student_services_support/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25232-A50E-4738-8492-788E67B41D6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defRPr/>
            </a:pPr>
            <a:r>
              <a:rPr lang="en-US" sz="2400" dirty="0"/>
              <a:t>MDPChelp@uic.edu</a:t>
            </a:r>
            <a:endParaRPr lang="en-US" dirty="0"/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312-996-3636 – COMD Help Desk phone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From the College of Medicine home page, click on Current Students, then Student Computing Info</a:t>
            </a:r>
            <a:r>
              <a:rPr lang="en-US" sz="24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:</a:t>
            </a:r>
          </a:p>
          <a:p>
            <a:pPr eaLnBrk="1" hangingPunct="1">
              <a:defRPr/>
            </a:pPr>
            <a:r>
              <a:rPr lang="en-US" sz="2400" u="sng" dirty="0" smtClean="0">
                <a:hlinkClick r:id="rId3"/>
              </a:rPr>
              <a:t>http://chicago.medicine.uic.edu/education/student_services_support/c</a:t>
            </a:r>
            <a:endParaRPr lang="en-US" sz="24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eaLnBrk="1" hangingPunct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For </a:t>
            </a: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this presentation, from the </a:t>
            </a:r>
            <a:r>
              <a:rPr lang="en-US" sz="24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Edelstone</a:t>
            </a: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Web page, click on Student Orientation Slide Show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Stop by B26 (Help Desk office)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Questions?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If you have problems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 rIns="13208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TELL someone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If we do not know we can not make it better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READ signs and directions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u="sng" dirty="0">
                <a:hlinkClick r:id="rId3"/>
              </a:rPr>
              <a:t>http://chicago.medicine.uic.edu/education/student_services_support</a:t>
            </a:r>
            <a:endParaRPr lang="en-US" dirty="0"/>
          </a:p>
          <a:p>
            <a:pPr eaLnBrk="1" hangingPunct="1">
              <a:buFont typeface="Wingdings" charset="0"/>
              <a:buChar char="n"/>
              <a:defRPr/>
            </a:pP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0131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What do we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Edelstone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and classroom facilities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Computer Based Testing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Student computing support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Computer lab assistance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Departmental computer support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We do not run campus-wide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C903F8-2B53-4F84-AAF7-CF43EE5576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Our Services for Students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Assistance with computers, printers, scanner, and software in the student computer lab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Assistance with wireless access for the campus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Assistance with installing (virus protection software, and spyware) for personal computer 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Advice on computer hardware or software purchases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How to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391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Set up for UIC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Wifi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Subscribe to the Block calendar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Linked to from the UGME web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Read the Directions page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Read it again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Configure laptop for campus printing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UIC email account on Google Apps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Install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AntiVirus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3C390C-E908-49D4-BD31-DB64156C6A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How to get started pt.2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620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Make sure you can access secure resources from off campus – like </a:t>
            </a:r>
            <a:r>
              <a:rPr lang="en-US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Histo</a:t>
            </a: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web slides</a:t>
            </a:r>
            <a:endParaRPr lang="en-US" dirty="0"/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dirty="0"/>
              <a:t>http://</a:t>
            </a:r>
            <a:r>
              <a:rPr lang="en-US" dirty="0" err="1"/>
              <a:t>accc.uic.edu</a:t>
            </a:r>
            <a:r>
              <a:rPr lang="en-US" dirty="0"/>
              <a:t>/services/</a:t>
            </a:r>
            <a:r>
              <a:rPr lang="en-US" dirty="0" err="1"/>
              <a:t>vpn</a:t>
            </a:r>
            <a:endParaRPr lang="en-US" dirty="0"/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dirty="0"/>
              <a:t>http://</a:t>
            </a:r>
            <a:r>
              <a:rPr lang="en-US" dirty="0" err="1"/>
              <a:t>library.uic.edu</a:t>
            </a:r>
            <a:r>
              <a:rPr lang="en-US" dirty="0"/>
              <a:t>/</a:t>
            </a:r>
            <a:endParaRPr lang="en-US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Check out courses on Blackboard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Contact course directors as needed</a:t>
            </a: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Get the UIC app</a:t>
            </a:r>
          </a:p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Sign up for  emergency text alerts </a:t>
            </a:r>
            <a:r>
              <a:rPr lang="en-US" sz="25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http://sms.accc.uic.edu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3C390C-E908-49D4-BD31-DB64156C6A4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/>
          </p:cNvSpPr>
          <p:nvPr/>
        </p:nvSpPr>
        <p:spPr bwMode="auto">
          <a:xfrm>
            <a:off x="0" y="1638300"/>
            <a:ext cx="3343275" cy="122238"/>
          </a:xfrm>
          <a:prstGeom prst="rect">
            <a:avLst/>
          </a:prstGeom>
          <a:solidFill>
            <a:srgbClr val="000066">
              <a:alpha val="49803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Once you</a:t>
            </a:r>
            <a:r>
              <a:rPr lang="ja-JP" alt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’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ve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sym typeface="Arial" charset="0"/>
              </a:rPr>
              <a:t> settled in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buFont typeface="Wingdings" charset="0"/>
              <a:buChar char="n"/>
              <a:defRPr/>
            </a:pPr>
            <a:r>
              <a:rPr lang="en-US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Check out study spaces</a:t>
            </a:r>
          </a:p>
          <a:p>
            <a:pPr marL="782638" lvl="1" eaLnBrk="1" hangingPunct="1">
              <a:buFont typeface="Wingdings" charset="0"/>
              <a:buChar char="n"/>
              <a:defRPr/>
            </a:pPr>
            <a:r>
              <a:rPr lang="en-US" dirty="0">
                <a:sym typeface="Arial" charset="0"/>
              </a:rPr>
              <a:t>Linked to from UGME </a:t>
            </a:r>
            <a:r>
              <a:rPr lang="en-US" dirty="0" smtClean="0">
                <a:sym typeface="Arial" charset="0"/>
              </a:rPr>
              <a:t>web</a:t>
            </a:r>
          </a:p>
          <a:p>
            <a:pPr marL="782638" lvl="1" eaLnBrk="1" hangingPunct="1">
              <a:buFont typeface="Wingdings" charset="0"/>
              <a:buChar char="n"/>
              <a:defRPr/>
            </a:pPr>
            <a:r>
              <a:rPr lang="en-US" dirty="0" smtClean="0">
                <a:sym typeface="Arial" charset="0"/>
              </a:rPr>
              <a:t>http://chicago.medicine.uic.edu/education/m_d_student_life/facilities/conference_and_study_rooms</a:t>
            </a:r>
            <a:endParaRPr lang="en-US" dirty="0">
              <a:sym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AntiSpyware</a:t>
            </a: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Spybot</a:t>
            </a:r>
            <a:r>
              <a:rPr lang="en-US" sz="24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, </a:t>
            </a:r>
            <a:r>
              <a:rPr lang="en-US" sz="2400" dirty="0" err="1">
                <a:effectLst>
                  <a:outerShdw blurRad="38100" dist="38100" dir="2700000" algn="tl">
                    <a:srgbClr val="808080"/>
                  </a:outerShdw>
                </a:effectLst>
              </a:rPr>
              <a:t>AdAware</a:t>
            </a:r>
            <a:endParaRPr lang="en-US" sz="2400" dirty="0">
              <a:effectLst>
                <a:outerShdw blurRad="38100" dist="38100" dir="2700000" algn="tl">
                  <a:srgbClr val="808080"/>
                </a:outerShdw>
              </a:effectLst>
            </a:endParaRPr>
          </a:p>
          <a:p>
            <a:pPr marL="782638" lvl="1" eaLnBrk="1" hangingPunct="1">
              <a:lnSpc>
                <a:spcPct val="90000"/>
              </a:lnSpc>
              <a:defRPr/>
            </a:pPr>
            <a:r>
              <a:rPr lang="en-US" sz="2400" dirty="0"/>
              <a:t>http://</a:t>
            </a:r>
            <a:r>
              <a:rPr lang="en-US" sz="2400" dirty="0" err="1"/>
              <a:t>download.cnet.com</a:t>
            </a:r>
            <a:endParaRPr lang="en-US" dirty="0"/>
          </a:p>
          <a:p>
            <a:pPr marL="39688" indent="0" eaLnBrk="1" hangingPunct="1">
              <a:lnSpc>
                <a:spcPct val="90000"/>
              </a:lnSpc>
              <a:buFont typeface="Wingdings" charset="0"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808080"/>
                </a:outerShdw>
              </a:effectLst>
              <a:sym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ffectLst>
                  <a:outerShdw blurRad="38100" dist="38100" dir="2700000" algn="tl">
                    <a:srgbClr val="808080"/>
                  </a:outerShdw>
                </a:effectLst>
                <a:sym typeface="Arial" charset="0"/>
              </a:rPr>
              <a:t>We are available for help!</a:t>
            </a:r>
          </a:p>
          <a:p>
            <a:pPr marL="433388" eaLnBrk="1" hangingPunct="1">
              <a:buFont typeface="Wingdings" charset="0"/>
              <a:buChar char="n"/>
              <a:defRPr/>
            </a:pPr>
            <a:endParaRPr lang="en-US" u="sng" dirty="0">
              <a:solidFill>
                <a:srgbClr val="99CCFF"/>
              </a:solidFill>
              <a:effectLst>
                <a:outerShdw blurRad="38100" dist="38100" dir="2700000" algn="tl">
                  <a:schemeClr val="tx1"/>
                </a:outerShdw>
              </a:effectLst>
              <a:sym typeface="Arial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1_lee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C99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C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lee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99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99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1_lee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e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CC99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E2C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99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99FF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 New Roman" charset="0"/>
            <a:ea typeface="ヒラギノ明朝 ProN W3" charset="0"/>
            <a:cs typeface="ヒラギノ明朝 ProN W3" charset="0"/>
            <a:sym typeface="Times New Roman" charset="0"/>
          </a:defRPr>
        </a:defPPr>
      </a:lstStyle>
    </a:lnDef>
  </a:objectDefaults>
  <a:extraClrSchemeLst>
    <a:extraClrScheme>
      <a:clrScheme name="lee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15749</TotalTime>
  <Pages>0</Pages>
  <Words>1028</Words>
  <Characters>0</Characters>
  <Application>Microsoft Office PowerPoint</Application>
  <PresentationFormat>On-screen Show (4:3)</PresentationFormat>
  <Lines>0</Lines>
  <Paragraphs>224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Helvetica Light</vt:lpstr>
      <vt:lpstr>Times New Roman</vt:lpstr>
      <vt:lpstr>Wingdings</vt:lpstr>
      <vt:lpstr>ヒラギノ明朝 ProN W3</vt:lpstr>
      <vt:lpstr>ヒラギノ角ゴ ProN W3</vt:lpstr>
      <vt:lpstr>1_leedesign</vt:lpstr>
      <vt:lpstr>leedesign</vt:lpstr>
      <vt:lpstr>Technology At UIC &amp; the  College of Medicine </vt:lpstr>
      <vt:lpstr> Helpdesk Staff</vt:lpstr>
      <vt:lpstr> Classroom Staff</vt:lpstr>
      <vt:lpstr>If you have problems</vt:lpstr>
      <vt:lpstr>What do we do</vt:lpstr>
      <vt:lpstr>Our Services for Students</vt:lpstr>
      <vt:lpstr>How to get started</vt:lpstr>
      <vt:lpstr>How to get started pt.2</vt:lpstr>
      <vt:lpstr>Once you’ve settled in</vt:lpstr>
      <vt:lpstr>Community issues</vt:lpstr>
      <vt:lpstr>Building Service Staff Members</vt:lpstr>
      <vt:lpstr>Physical plant issues</vt:lpstr>
      <vt:lpstr>Physical plant issues</vt:lpstr>
      <vt:lpstr>Email at UIC</vt:lpstr>
      <vt:lpstr>Back Up Your Data!!</vt:lpstr>
      <vt:lpstr>Wireless computing at UIC</vt:lpstr>
      <vt:lpstr>COM Student Computer Lab</vt:lpstr>
      <vt:lpstr>COM Student Computer Lab</vt:lpstr>
      <vt:lpstr>Printing: U-Print system</vt:lpstr>
      <vt:lpstr>U-Print continued…</vt:lpstr>
      <vt:lpstr>U-Print FAQ</vt:lpstr>
      <vt:lpstr>Blackboard.uic.edu</vt:lpstr>
      <vt:lpstr>Blackboard.uic.edu</vt:lpstr>
      <vt:lpstr>Echo recordings</vt:lpstr>
      <vt:lpstr>Echo recordings</vt:lpstr>
      <vt:lpstr>Other Campus Computing Labs</vt:lpstr>
      <vt:lpstr>ACCC - http://accc.uic.edu</vt:lpstr>
      <vt:lpstr>Software: webstore.illinois.edu</vt:lpstr>
      <vt:lpstr>Hardware: Microstation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Edelstone and Computing</dc:title>
  <dc:creator>Frazier, Dewan E</dc:creator>
  <cp:lastModifiedBy>Odunsi, Abosede Ayolola</cp:lastModifiedBy>
  <cp:revision>183</cp:revision>
  <cp:lastPrinted>2012-08-14T19:39:48Z</cp:lastPrinted>
  <dcterms:modified xsi:type="dcterms:W3CDTF">2017-06-28T20:08:30Z</dcterms:modified>
</cp:coreProperties>
</file>